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It is a list of lists.</a:t>
            </a:r>
            <a:endParaRPr/>
          </a:p>
          <a:p>
            <a:pPr indent="0" lvl="0" marL="0" marR="0" rtl="0" algn="l">
              <a:lnSpc>
                <a:spcPct val="100000"/>
              </a:lnSpc>
              <a:spcBef>
                <a:spcPts val="0"/>
              </a:spcBef>
              <a:spcAft>
                <a:spcPts val="0"/>
              </a:spcAft>
              <a:buClr>
                <a:srgbClr val="000000"/>
              </a:buClr>
              <a:buSzPts val="1100"/>
              <a:buFont typeface="Arial"/>
              <a:buNone/>
            </a:pPr>
            <a:r>
              <a:rPr lang="en-GB"/>
              <a:t>Each list has integers in any order.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Docker stats show statistics about your container</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Open file descriptors show how many files your process inside container opens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You can combine with your APM tool (like Newrelic), performance test tool (Apache Benchmark, Gatling,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Check if you not set any limits your application will use all available.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don’t set any limits for VM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Just to run the app we need around 300 MB of memory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10 Concurrent users</a:t>
            </a:r>
            <a:endParaRPr/>
          </a:p>
          <a:p>
            <a:pPr indent="0" lvl="0" marL="0" marR="0" rtl="0" algn="l">
              <a:lnSpc>
                <a:spcPct val="100000"/>
              </a:lnSpc>
              <a:spcBef>
                <a:spcPts val="0"/>
              </a:spcBef>
              <a:spcAft>
                <a:spcPts val="0"/>
              </a:spcAft>
              <a:buClr>
                <a:srgbClr val="000000"/>
              </a:buClr>
              <a:buSzPts val="1100"/>
              <a:buFont typeface="Arial"/>
              <a:buNone/>
            </a:pPr>
            <a:r>
              <a:rPr lang="en-GB"/>
              <a:t>200 iterations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Running the app with real data we use a little more memory.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With load the app starts to fail returning HTTP 500 because don’t have enough threads to handle requests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Some constraints could be from your infrastructure and other you will define as developer (application config)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 compare the results is worse. Because the average here is around 192ms in the previou scenario you have 93ms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here ALL requests are SUCCESSFUL and Before you have a LOT of FAILURES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It is a tradeoff sometimes is better return FAIL fast than return success spending more time</a:t>
            </a:r>
            <a:r>
              <a:rPr lang="en-GB"/>
              <a:t>.</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Here we jump change some configurations at the same time. But you should change one parameter each iteration of test to see what this specific parameter affects.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For example:  if you increase the test scenario with more concurrent users; increase thread pool; decrease ulimits you will have an error called “Too Many Open Files” because each thread open file descriptors.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AB (Apache Benchmark Tool) doesn</a:t>
            </a:r>
            <a:r>
              <a:rPr lang="en-GB"/>
              <a:t>’t</a:t>
            </a:r>
            <a:r>
              <a:rPr b="0" i="0" lang="en-GB" sz="1100" u="none" cap="none" strike="noStrike">
                <a:solidFill>
                  <a:srgbClr val="000000"/>
                </a:solidFill>
                <a:latin typeface="Arial"/>
                <a:ea typeface="Arial"/>
                <a:cs typeface="Arial"/>
                <a:sym typeface="Arial"/>
              </a:rPr>
              <a:t> evaluate the result of HTTP code. Other tools like Gatling does. It is important have this metric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You can combine this metric with Newrelic or other APM tool.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Limits: If you look about usage of your application you can verify if you really need the amount of memory reserved. In this case if the worse input of my application is that JSON you can change from 1GB to around 500MB.</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CPU Limits: In this case we change from --cpus 1.0 to  0.5 . If you have an application that do a lot of I/O and you are running multiple containers make sense reduce the ‘amount of processors’ . But if your application is CPU bound you can reserve ‘more’ CPU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File Descriptors and Sockets: some drivers (cassandra driver for example) creates sockets to do async queries, each socket creates file descriptors. The host has a limit and the sum of each container should be less than the host limit.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Threads: for this application answer correctly we need to increase the number of threads. Sometimes when you increase the number of threads you increase the amount of sockets too. We can increase the number of application instances instead of increase the number of threads inside the application. We need to balance what is better case a case.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As example you have to set good values for your specific application configuration. A little bit about Tomcat Undertow the io-threads (for default) dinamically assumes CPU divide by 2, but JVM check the physical CPU , so if you have a big machine (Ex: 12 cores) that runs some containers by default io-threads will be 6 and this is a problem when you are in a shared environment.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example don’t access external dependencies, you should consider what kind of file system you are using (some cloud providers has limits in IOPs)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And check bottlenecks like other APIs, Database, etc.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are advantages of using containers .But it is not true.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Because depend of how your infrastructure works one application will affect other that shares the same resources.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When your containters are in the same machine and you know how it is you can have a better tunning in the application.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you can spent resources if you not use all potential of your hardware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When your containters are in the same machine and you know how it is you can have a better tunning in the application.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you can spent resources if you not use all potential of your hardware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Depends in how your infrastructure solution using containers are defined you will have in the same machine some applications to everything work.</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environment can put some limits. This limits could be from your cloud provider, or if the machines are shared by others applications (or belongs to an infrastructure team) probably will have limits.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answer to these questions it's important because your JVM / Server can pre-allocate memory and you could think that your application is using a lot of memory but, your server is allocating and your application is not using at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it is an example but other resources could be considering.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your container has more than one application (ex: aggregator of log) or cache layer. They are sharing resources inside the container (like a virtual machine).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answer to these questions it's important because your JVM / Server can pre-allocate memory and you could think that your application is using a lot of memory but, your server is allocating and your application is not using at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it is an example but other resources could be considering.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localhost:8080/status"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felipelino/container-optimizer-demo"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97475"/>
            <a:ext cx="8520600" cy="1688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GB" sz="5200" u="none" cap="none" strike="noStrike">
                <a:solidFill>
                  <a:srgbClr val="134F5C"/>
                </a:solidFill>
                <a:latin typeface="Arial"/>
                <a:ea typeface="Arial"/>
                <a:cs typeface="Arial"/>
                <a:sym typeface="Arial"/>
              </a:rPr>
              <a:t>Performance Tips for container applications</a:t>
            </a:r>
            <a:endParaRPr b="0" i="0" sz="5200" u="none" cap="none" strike="noStrike">
              <a:solidFill>
                <a:srgbClr val="134F5C"/>
              </a:solidFill>
              <a:latin typeface="Arial"/>
              <a:ea typeface="Arial"/>
              <a:cs typeface="Arial"/>
              <a:sym typeface="Arial"/>
            </a:endParaRPr>
          </a:p>
        </p:txBody>
      </p:sp>
      <p:sp>
        <p:nvSpPr>
          <p:cNvPr id="55" name="Google Shape;55;p13"/>
          <p:cNvSpPr txBox="1"/>
          <p:nvPr>
            <p:ph idx="1" type="subTitle"/>
          </p:nvPr>
        </p:nvSpPr>
        <p:spPr>
          <a:xfrm>
            <a:off x="363125" y="2385575"/>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en-GB" sz="2800" u="none" cap="none" strike="noStrike">
                <a:solidFill>
                  <a:schemeClr val="dk2"/>
                </a:solidFill>
                <a:latin typeface="Arial"/>
                <a:ea typeface="Arial"/>
                <a:cs typeface="Arial"/>
                <a:sym typeface="Arial"/>
              </a:rPr>
              <a:t>How to test and check performance issues</a:t>
            </a:r>
            <a:endParaRPr b="0"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p:txBody>
      </p:sp>
      <p:pic>
        <p:nvPicPr>
          <p:cNvPr id="56" name="Google Shape;56;p13"/>
          <p:cNvPicPr preferRelativeResize="0"/>
          <p:nvPr/>
        </p:nvPicPr>
        <p:blipFill>
          <a:blip r:embed="rId3">
            <a:alphaModFix/>
          </a:blip>
          <a:stretch>
            <a:fillRect/>
          </a:stretch>
        </p:blipFill>
        <p:spPr>
          <a:xfrm>
            <a:off x="2010525" y="3075125"/>
            <a:ext cx="2942100" cy="1540024"/>
          </a:xfrm>
          <a:prstGeom prst="rect">
            <a:avLst/>
          </a:prstGeom>
          <a:noFill/>
          <a:ln>
            <a:noFill/>
          </a:ln>
        </p:spPr>
      </p:pic>
      <p:pic>
        <p:nvPicPr>
          <p:cNvPr id="57" name="Google Shape;57;p13"/>
          <p:cNvPicPr preferRelativeResize="0"/>
          <p:nvPr/>
        </p:nvPicPr>
        <p:blipFill>
          <a:blip r:embed="rId4">
            <a:alphaModFix/>
          </a:blip>
          <a:stretch>
            <a:fillRect/>
          </a:stretch>
        </p:blipFill>
        <p:spPr>
          <a:xfrm>
            <a:off x="5373250" y="3598770"/>
            <a:ext cx="1251575" cy="132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Docker run command</a:t>
            </a:r>
            <a:endParaRPr b="0" i="0" sz="2800" u="none" cap="none" strike="noStrike">
              <a:solidFill>
                <a:srgbClr val="134F5C"/>
              </a:solidFill>
              <a:latin typeface="Arial"/>
              <a:ea typeface="Arial"/>
              <a:cs typeface="Arial"/>
              <a:sym typeface="Arial"/>
            </a:endParaRPr>
          </a:p>
        </p:txBody>
      </p:sp>
      <p:sp>
        <p:nvSpPr>
          <p:cNvPr id="119" name="Google Shape;119;p22"/>
          <p:cNvSpPr txBox="1"/>
          <p:nvPr>
            <p:ph idx="1" type="body"/>
          </p:nvPr>
        </p:nvSpPr>
        <p:spPr>
          <a:xfrm>
            <a:off x="311700" y="1152475"/>
            <a:ext cx="8709900" cy="10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1800"/>
              <a:buFont typeface="Arial"/>
              <a:buNone/>
            </a:pPr>
            <a:r>
              <a:rPr b="0" i="0" lang="en-GB" sz="1800" u="none" cap="none" strike="noStrike">
                <a:solidFill>
                  <a:schemeClr val="dk2"/>
                </a:solidFill>
                <a:latin typeface="Courier New"/>
                <a:ea typeface="Courier New"/>
                <a:cs typeface="Courier New"/>
                <a:sym typeface="Courier New"/>
              </a:rPr>
              <a:t>docker run -it --ulimit nofile=</a:t>
            </a:r>
            <a:r>
              <a:rPr b="1" i="0" lang="en-GB" sz="1800" u="none" cap="none" strike="noStrike">
                <a:solidFill>
                  <a:schemeClr val="dk2"/>
                </a:solidFill>
                <a:latin typeface="Courier New"/>
                <a:ea typeface="Courier New"/>
                <a:cs typeface="Courier New"/>
                <a:sym typeface="Courier New"/>
              </a:rPr>
              <a:t>&lt;file_descriptor_limit&gt;</a:t>
            </a:r>
            <a:r>
              <a:rPr b="0" i="0" lang="en-GB" sz="1800" u="none" cap="none" strike="noStrike">
                <a:solidFill>
                  <a:schemeClr val="dk2"/>
                </a:solidFill>
                <a:latin typeface="Courier New"/>
                <a:ea typeface="Courier New"/>
                <a:cs typeface="Courier New"/>
                <a:sym typeface="Courier New"/>
              </a:rPr>
              <a:t> --memory </a:t>
            </a:r>
            <a:r>
              <a:rPr b="1" i="0" lang="en-GB" sz="1800" u="none" cap="none" strike="noStrike">
                <a:solidFill>
                  <a:schemeClr val="dk2"/>
                </a:solidFill>
                <a:latin typeface="Courier New"/>
                <a:ea typeface="Courier New"/>
                <a:cs typeface="Courier New"/>
                <a:sym typeface="Courier New"/>
              </a:rPr>
              <a:t>&lt;memory_limit&gt;</a:t>
            </a:r>
            <a:r>
              <a:rPr b="0" i="0" lang="en-GB" sz="1800" u="none" cap="none" strike="noStrike">
                <a:solidFill>
                  <a:schemeClr val="dk2"/>
                </a:solidFill>
                <a:latin typeface="Courier New"/>
                <a:ea typeface="Courier New"/>
                <a:cs typeface="Courier New"/>
                <a:sym typeface="Courier New"/>
              </a:rPr>
              <a:t> --cpus </a:t>
            </a:r>
            <a:r>
              <a:rPr b="1" i="0" lang="en-GB" sz="1800" u="none" cap="none" strike="noStrike">
                <a:solidFill>
                  <a:schemeClr val="dk2"/>
                </a:solidFill>
                <a:latin typeface="Courier New"/>
                <a:ea typeface="Courier New"/>
                <a:cs typeface="Courier New"/>
                <a:sym typeface="Courier New"/>
              </a:rPr>
              <a:t>&lt;cpu_limit&gt;</a:t>
            </a:r>
            <a:r>
              <a:rPr b="0" i="0" lang="en-GB" sz="1800" u="none" cap="none" strike="noStrike">
                <a:solidFill>
                  <a:schemeClr val="dk2"/>
                </a:solidFill>
                <a:latin typeface="Courier New"/>
                <a:ea typeface="Courier New"/>
                <a:cs typeface="Courier New"/>
                <a:sym typeface="Courier New"/>
              </a:rPr>
              <a:t> --name </a:t>
            </a:r>
            <a:r>
              <a:rPr b="1" i="0" lang="en-GB" sz="1800" u="none" cap="none" strike="noStrike">
                <a:solidFill>
                  <a:schemeClr val="dk2"/>
                </a:solidFill>
                <a:latin typeface="Courier New"/>
                <a:ea typeface="Courier New"/>
                <a:cs typeface="Courier New"/>
                <a:sym typeface="Courier New"/>
              </a:rPr>
              <a:t>&lt;app_name&gt; &lt;app_image&gt;</a:t>
            </a:r>
            <a:endParaRPr b="1" i="0" sz="1800" u="none" cap="none" strike="noStrike">
              <a:solidFill>
                <a:schemeClr val="dk2"/>
              </a:solidFill>
              <a:latin typeface="Courier New"/>
              <a:ea typeface="Courier New"/>
              <a:cs typeface="Courier New"/>
              <a:sym typeface="Courier New"/>
            </a:endParaRPr>
          </a:p>
        </p:txBody>
      </p:sp>
      <p:sp>
        <p:nvSpPr>
          <p:cNvPr id="120" name="Google Shape;120;p22"/>
          <p:cNvSpPr txBox="1"/>
          <p:nvPr>
            <p:ph idx="1" type="body"/>
          </p:nvPr>
        </p:nvSpPr>
        <p:spPr>
          <a:xfrm>
            <a:off x="266350" y="2354625"/>
            <a:ext cx="8709900" cy="249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Hardware/Infrastructure Limits: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&lt;file_descriptor_limit&gt;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&lt;memory_limit&gt;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&lt;cpu_limit&gt;</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Minimum requirements</a:t>
            </a:r>
            <a:endParaRPr b="0" i="0" sz="2800" u="none" cap="none" strike="noStrike">
              <a:solidFill>
                <a:srgbClr val="134F5C"/>
              </a:solidFill>
              <a:latin typeface="Arial"/>
              <a:ea typeface="Arial"/>
              <a:cs typeface="Arial"/>
              <a:sym typeface="Arial"/>
            </a:endParaRPr>
          </a:p>
        </p:txBody>
      </p:sp>
      <p:sp>
        <p:nvSpPr>
          <p:cNvPr id="126" name="Google Shape;126;p23"/>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without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status URL (do nothing)</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pic>
        <p:nvPicPr>
          <p:cNvPr id="127" name="Google Shape;127;p23"/>
          <p:cNvPicPr preferRelativeResize="0"/>
          <p:nvPr/>
        </p:nvPicPr>
        <p:blipFill>
          <a:blip r:embed="rId3">
            <a:alphaModFix/>
          </a:blip>
          <a:stretch>
            <a:fillRect/>
          </a:stretch>
        </p:blipFill>
        <p:spPr>
          <a:xfrm>
            <a:off x="1580775" y="2941675"/>
            <a:ext cx="571500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33" name="Google Shape;133;p24"/>
          <p:cNvSpPr txBox="1"/>
          <p:nvPr>
            <p:ph idx="1" type="body"/>
          </p:nvPr>
        </p:nvSpPr>
        <p:spPr>
          <a:xfrm>
            <a:off x="266350" y="1444025"/>
            <a:ext cx="8709900" cy="340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Java Application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Endpoints</a:t>
            </a:r>
            <a:endParaRPr b="0"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GET /status : do nothing, return HTTP 200</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POST /sort : Sort N lists of integer numbers internally using async for each list and with thread sleep with random milliseconds</a:t>
            </a:r>
            <a:endParaRPr b="0" i="1" sz="1400" u="none" cap="none" strike="noStrike">
              <a:solidFill>
                <a:schemeClr val="dk2"/>
              </a:solidFill>
              <a:latin typeface="Arial"/>
              <a:ea typeface="Arial"/>
              <a:cs typeface="Arial"/>
              <a:sym typeface="Arial"/>
            </a:endParaRPr>
          </a:p>
        </p:txBody>
      </p:sp>
      <p:pic>
        <p:nvPicPr>
          <p:cNvPr id="134" name="Google Shape;134;p24"/>
          <p:cNvPicPr preferRelativeResize="0"/>
          <p:nvPr/>
        </p:nvPicPr>
        <p:blipFill rotWithShape="1">
          <a:blip r:embed="rId3">
            <a:alphaModFix/>
          </a:blip>
          <a:srcRect b="13004" l="6139" r="2369" t="16473"/>
          <a:stretch/>
        </p:blipFill>
        <p:spPr>
          <a:xfrm>
            <a:off x="6208063" y="503375"/>
            <a:ext cx="2170550" cy="1183000"/>
          </a:xfrm>
          <a:prstGeom prst="rect">
            <a:avLst/>
          </a:prstGeom>
          <a:noFill/>
          <a:ln>
            <a:noFill/>
          </a:ln>
        </p:spPr>
      </p:pic>
      <p:pic>
        <p:nvPicPr>
          <p:cNvPr id="135" name="Google Shape;135;p24"/>
          <p:cNvPicPr preferRelativeResize="0"/>
          <p:nvPr/>
        </p:nvPicPr>
        <p:blipFill>
          <a:blip r:embed="rId4">
            <a:alphaModFix/>
          </a:blip>
          <a:stretch>
            <a:fillRect/>
          </a:stretch>
        </p:blipFill>
        <p:spPr>
          <a:xfrm>
            <a:off x="6107068" y="1444022"/>
            <a:ext cx="2372525" cy="14300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1" name="Google Shape;141;p2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1400" u="none" cap="none" strike="noStrike">
                <a:solidFill>
                  <a:schemeClr val="dk2"/>
                </a:solidFill>
                <a:latin typeface="Courier New"/>
                <a:ea typeface="Courier New"/>
                <a:cs typeface="Courier New"/>
                <a:sym typeface="Courier New"/>
              </a:rPr>
              <a:t>curl -v -X POST http://localhost:8080/sort 'content-type: application/json'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-d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"intList":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a:t>
            </a:r>
            <a:endParaRPr b="0" i="0" sz="14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1600"/>
              </a:spcBef>
              <a:spcAft>
                <a:spcPts val="1600"/>
              </a:spcAft>
              <a:buClr>
                <a:schemeClr val="dk2"/>
              </a:buClr>
              <a:buSzPts val="1800"/>
              <a:buFont typeface="Arial"/>
              <a:buNone/>
            </a:pPr>
            <a:r>
              <a:t/>
            </a:r>
            <a:endParaRPr b="0" i="0" sz="1400" u="none" cap="none" strike="noStrike">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7" name="Google Shape;147;p26"/>
          <p:cNvSpPr txBox="1"/>
          <p:nvPr>
            <p:ph idx="1" type="body"/>
          </p:nvPr>
        </p:nvSpPr>
        <p:spPr>
          <a:xfrm>
            <a:off x="661475" y="1081800"/>
            <a:ext cx="8436900" cy="9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-p 8080:8080 --name demo demo:1.0.0</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Courier New"/>
              <a:ea typeface="Courier New"/>
              <a:cs typeface="Courier New"/>
              <a:sym typeface="Courier New"/>
            </a:endParaRPr>
          </a:p>
        </p:txBody>
      </p:sp>
      <p:sp>
        <p:nvSpPr>
          <p:cNvPr id="148" name="Google Shape;148;p26"/>
          <p:cNvSpPr txBox="1"/>
          <p:nvPr/>
        </p:nvSpPr>
        <p:spPr>
          <a:xfrm>
            <a:off x="661475" y="2935900"/>
            <a:ext cx="7270200" cy="159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Open File Descriptors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exec -it demo /bin/bash</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update</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install procps -y</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ps -efl </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watch ‘ls -altr /proc/6/fd | wc -l’ </a:t>
            </a:r>
            <a:endParaRPr b="0" i="0" sz="1600" u="none" cap="none" strike="noStrike">
              <a:solidFill>
                <a:schemeClr val="dk2"/>
              </a:solidFill>
              <a:latin typeface="Courier New"/>
              <a:ea typeface="Courier New"/>
              <a:cs typeface="Courier New"/>
              <a:sym typeface="Courier New"/>
            </a:endParaRPr>
          </a:p>
        </p:txBody>
      </p:sp>
      <p:sp>
        <p:nvSpPr>
          <p:cNvPr id="149" name="Google Shape;149;p26"/>
          <p:cNvSpPr txBox="1"/>
          <p:nvPr/>
        </p:nvSpPr>
        <p:spPr>
          <a:xfrm>
            <a:off x="661475" y="1818425"/>
            <a:ext cx="8125500" cy="75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Docker Status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stats 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55" name="Google Shape;155;p27"/>
          <p:cNvSpPr txBox="1"/>
          <p:nvPr/>
        </p:nvSpPr>
        <p:spPr>
          <a:xfrm>
            <a:off x="798325" y="1067400"/>
            <a:ext cx="80340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-s 60 -c 10 -n 20 </a:t>
            </a:r>
            <a:r>
              <a:rPr b="0" i="0" lang="en-GB" sz="1600" u="sng" cap="none" strike="noStrike">
                <a:solidFill>
                  <a:schemeClr val="hlink"/>
                </a:solidFill>
                <a:latin typeface="Courier New"/>
                <a:ea typeface="Courier New"/>
                <a:cs typeface="Courier New"/>
                <a:sym typeface="Courier New"/>
                <a:hlinkClick r:id="rId3"/>
              </a:rPr>
              <a:t>http://localhost:8080/status</a:t>
            </a:r>
            <a:endParaRPr b="0" i="0" sz="1400" u="none" cap="none" strike="noStrike">
              <a:solidFill>
                <a:srgbClr val="000000"/>
              </a:solidFill>
              <a:latin typeface="Arial"/>
              <a:ea typeface="Arial"/>
              <a:cs typeface="Arial"/>
              <a:sym typeface="Arial"/>
            </a:endParaRPr>
          </a:p>
        </p:txBody>
      </p:sp>
      <p:sp>
        <p:nvSpPr>
          <p:cNvPr id="156" name="Google Shape;156;p27"/>
          <p:cNvSpPr txBox="1"/>
          <p:nvPr/>
        </p:nvSpPr>
        <p:spPr>
          <a:xfrm>
            <a:off x="798300" y="2571600"/>
            <a:ext cx="4623000" cy="1504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-c : Concurrent Users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-n : Number of iterations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-s : timeout (seconds)</a:t>
            </a:r>
            <a:endParaRPr b="1" i="0" sz="1600" u="none" cap="none" strike="noStrike">
              <a:solidFill>
                <a:schemeClr val="dk2"/>
              </a:solidFill>
              <a:latin typeface="Arial"/>
              <a:ea typeface="Arial"/>
              <a:cs typeface="Arial"/>
              <a:sym typeface="Arial"/>
            </a:endParaRPr>
          </a:p>
        </p:txBody>
      </p:sp>
      <p:pic>
        <p:nvPicPr>
          <p:cNvPr id="157" name="Google Shape;157;p27"/>
          <p:cNvPicPr preferRelativeResize="0"/>
          <p:nvPr/>
        </p:nvPicPr>
        <p:blipFill>
          <a:blip r:embed="rId4">
            <a:alphaModFix/>
          </a:blip>
          <a:stretch>
            <a:fillRect/>
          </a:stretch>
        </p:blipFill>
        <p:spPr>
          <a:xfrm>
            <a:off x="5550400" y="3090113"/>
            <a:ext cx="2857500" cy="151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0" l="0" r="15909" t="0"/>
          <a:stretch/>
        </p:blipFill>
        <p:spPr>
          <a:xfrm>
            <a:off x="586513" y="109075"/>
            <a:ext cx="7970976" cy="4788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68" name="Google Shape;168;p29"/>
          <p:cNvSpPr txBox="1"/>
          <p:nvPr/>
        </p:nvSpPr>
        <p:spPr>
          <a:xfrm>
            <a:off x="695675" y="1067400"/>
            <a:ext cx="81366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-p request.json -T application/json -H 'accept: application/json' -c 10 -n 200 http://localhost:8080/sort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0"/>
          <p:cNvPicPr preferRelativeResize="0"/>
          <p:nvPr/>
        </p:nvPicPr>
        <p:blipFill rotWithShape="1">
          <a:blip r:embed="rId3">
            <a:alphaModFix/>
          </a:blip>
          <a:srcRect b="0" l="0" r="16998" t="0"/>
          <a:stretch/>
        </p:blipFill>
        <p:spPr>
          <a:xfrm>
            <a:off x="667263" y="128663"/>
            <a:ext cx="7809474" cy="48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Maximum requirements</a:t>
            </a:r>
            <a:endParaRPr b="0" i="0" sz="2800" u="none" cap="none" strike="noStrike">
              <a:solidFill>
                <a:srgbClr val="134F5C"/>
              </a:solidFill>
              <a:latin typeface="Arial"/>
              <a:ea typeface="Arial"/>
              <a:cs typeface="Arial"/>
              <a:sym typeface="Arial"/>
            </a:endParaRPr>
          </a:p>
        </p:txBody>
      </p:sp>
      <p:pic>
        <p:nvPicPr>
          <p:cNvPr id="179" name="Google Shape;179;p31"/>
          <p:cNvPicPr preferRelativeResize="0"/>
          <p:nvPr/>
        </p:nvPicPr>
        <p:blipFill>
          <a:blip r:embed="rId3">
            <a:alphaModFix/>
          </a:blip>
          <a:stretch>
            <a:fillRect/>
          </a:stretch>
        </p:blipFill>
        <p:spPr>
          <a:xfrm>
            <a:off x="6022375" y="2144274"/>
            <a:ext cx="2999224" cy="2999224"/>
          </a:xfrm>
          <a:prstGeom prst="rect">
            <a:avLst/>
          </a:prstGeom>
          <a:noFill/>
          <a:ln>
            <a:noFill/>
          </a:ln>
        </p:spPr>
      </p:pic>
      <p:sp>
        <p:nvSpPr>
          <p:cNvPr id="180" name="Google Shape;180;p31"/>
          <p:cNvSpPr txBox="1"/>
          <p:nvPr>
            <p:ph idx="1" type="body"/>
          </p:nvPr>
        </p:nvSpPr>
        <p:spPr>
          <a:xfrm>
            <a:off x="311700" y="11397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infrastructure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server (JVM) parameters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Schedule</a:t>
            </a:r>
            <a:endParaRPr b="0" i="0" sz="2800" u="none" cap="none" strike="noStrike">
              <a:solidFill>
                <a:srgbClr val="134F5C"/>
              </a:solidFill>
              <a:latin typeface="Arial"/>
              <a:ea typeface="Arial"/>
              <a:cs typeface="Arial"/>
              <a:sym typeface="Arial"/>
            </a:endParaRPr>
          </a:p>
        </p:txBody>
      </p:sp>
      <p:sp>
        <p:nvSpPr>
          <p:cNvPr id="63" name="Google Shape;63;p14"/>
          <p:cNvSpPr txBox="1"/>
          <p:nvPr>
            <p:ph idx="1" type="body"/>
          </p:nvPr>
        </p:nvSpPr>
        <p:spPr>
          <a:xfrm>
            <a:off x="311700" y="1152475"/>
            <a:ext cx="4132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Infrastructure and Application</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What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How to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Optimization tradeoffs</a:t>
            </a:r>
            <a:endParaRPr b="0" i="0" sz="1800" u="none" cap="none" strike="noStrike">
              <a:solidFill>
                <a:schemeClr val="dk2"/>
              </a:solidFill>
              <a:latin typeface="Arial"/>
              <a:ea typeface="Arial"/>
              <a:cs typeface="Arial"/>
              <a:sym typeface="Arial"/>
            </a:endParaRPr>
          </a:p>
        </p:txBody>
      </p:sp>
      <p:pic>
        <p:nvPicPr>
          <p:cNvPr id="64" name="Google Shape;64;p14"/>
          <p:cNvPicPr preferRelativeResize="0"/>
          <p:nvPr/>
        </p:nvPicPr>
        <p:blipFill>
          <a:blip r:embed="rId3">
            <a:alphaModFix/>
          </a:blip>
          <a:stretch>
            <a:fillRect/>
          </a:stretch>
        </p:blipFill>
        <p:spPr>
          <a:xfrm>
            <a:off x="4007250" y="445025"/>
            <a:ext cx="4685275" cy="4015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86" name="Google Shape;186;p32"/>
          <p:cNvSpPr txBox="1"/>
          <p:nvPr>
            <p:ph idx="1" type="body"/>
          </p:nvPr>
        </p:nvSpPr>
        <p:spPr>
          <a:xfrm>
            <a:off x="311700" y="1081800"/>
            <a:ext cx="8786700" cy="13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a:t>
            </a:r>
            <a:r>
              <a:rPr b="1" i="0" lang="en-GB" sz="1600" u="none" cap="none" strike="noStrike">
                <a:solidFill>
                  <a:schemeClr val="dk2"/>
                </a:solidFill>
                <a:latin typeface="Courier New"/>
                <a:ea typeface="Courier New"/>
                <a:cs typeface="Courier New"/>
                <a:sym typeface="Courier New"/>
              </a:rPr>
              <a:t>--ulimit nofile=128 --memory 1000MB --cpus 0.5</a:t>
            </a:r>
            <a:r>
              <a:rPr b="0" i="0" lang="en-GB" sz="1600" u="none" cap="none" strike="noStrike">
                <a:solidFill>
                  <a:schemeClr val="dk2"/>
                </a:solidFill>
                <a:latin typeface="Courier New"/>
                <a:ea typeface="Courier New"/>
                <a:cs typeface="Courier New"/>
                <a:sym typeface="Courier New"/>
              </a:rPr>
              <a:t>  -e "</a:t>
            </a:r>
            <a:r>
              <a:rPr b="1" i="0" lang="en-GB" sz="1600" u="none" cap="none" strike="noStrike">
                <a:solidFill>
                  <a:schemeClr val="dk2"/>
                </a:solidFill>
                <a:latin typeface="Courier New"/>
                <a:ea typeface="Courier New"/>
                <a:cs typeface="Courier New"/>
                <a:sym typeface="Courier New"/>
              </a:rPr>
              <a:t>JAVA_OPTS=-Xms312m -Xmx750m -DcorePoolSize=100 -DmaxPoolSize=120 -DqueueCapacity=300</a:t>
            </a:r>
            <a:r>
              <a:rPr b="0" i="0" lang="en-GB" sz="1600" u="none" cap="none" strike="noStrike">
                <a:solidFill>
                  <a:schemeClr val="dk2"/>
                </a:solidFill>
                <a:latin typeface="Courier New"/>
                <a:ea typeface="Courier New"/>
                <a:cs typeface="Courier New"/>
                <a:sym typeface="Courier New"/>
              </a:rPr>
              <a:t>" -p 8080:8080  --name demo demo:1.0.0</a:t>
            </a:r>
            <a:endParaRPr b="0" i="0" sz="1800" u="none" cap="none" strike="noStrike">
              <a:solidFill>
                <a:schemeClr val="dk2"/>
              </a:solidFill>
              <a:latin typeface="Courier New"/>
              <a:ea typeface="Courier New"/>
              <a:cs typeface="Courier New"/>
              <a:sym typeface="Courier New"/>
            </a:endParaRPr>
          </a:p>
        </p:txBody>
      </p:sp>
      <p:sp>
        <p:nvSpPr>
          <p:cNvPr id="187" name="Google Shape;187;p32"/>
          <p:cNvSpPr txBox="1"/>
          <p:nvPr>
            <p:ph idx="1" type="body"/>
          </p:nvPr>
        </p:nvSpPr>
        <p:spPr>
          <a:xfrm>
            <a:off x="311700" y="2374250"/>
            <a:ext cx="8113500" cy="25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Arial"/>
                <a:ea typeface="Arial"/>
                <a:cs typeface="Arial"/>
                <a:sym typeface="Arial"/>
              </a:rPr>
              <a:t>Infrastructure limits:</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--cpus</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--memory</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--ulimit</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2"/>
                </a:solidFill>
                <a:latin typeface="Arial"/>
                <a:ea typeface="Arial"/>
                <a:cs typeface="Arial"/>
                <a:sym typeface="Arial"/>
              </a:rPr>
              <a:t>Applications config:</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Threads: corePoolSize (2), maxPoolSize (2), queueCapacity(3)</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Xms  / Xmx</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etc.</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Before start again</a:t>
            </a:r>
            <a:endParaRPr b="0" i="0" sz="2800" u="none" cap="none" strike="noStrike">
              <a:solidFill>
                <a:srgbClr val="134F5C"/>
              </a:solidFill>
              <a:latin typeface="Arial"/>
              <a:ea typeface="Arial"/>
              <a:cs typeface="Arial"/>
              <a:sym typeface="Arial"/>
            </a:endParaRPr>
          </a:p>
        </p:txBody>
      </p:sp>
      <p:pic>
        <p:nvPicPr>
          <p:cNvPr id="193" name="Google Shape;193;p33"/>
          <p:cNvPicPr preferRelativeResize="0"/>
          <p:nvPr/>
        </p:nvPicPr>
        <p:blipFill rotWithShape="1">
          <a:blip r:embed="rId3">
            <a:alphaModFix/>
          </a:blip>
          <a:srcRect b="0" l="0" r="17177" t="0"/>
          <a:stretch/>
        </p:blipFill>
        <p:spPr>
          <a:xfrm>
            <a:off x="465821" y="1253602"/>
            <a:ext cx="7827167" cy="1318150"/>
          </a:xfrm>
          <a:prstGeom prst="rect">
            <a:avLst/>
          </a:prstGeom>
          <a:noFill/>
          <a:ln>
            <a:noFill/>
          </a:ln>
        </p:spPr>
      </p:pic>
      <p:sp>
        <p:nvSpPr>
          <p:cNvPr id="194" name="Google Shape;194;p33"/>
          <p:cNvSpPr txBox="1"/>
          <p:nvPr/>
        </p:nvSpPr>
        <p:spPr>
          <a:xfrm>
            <a:off x="376350" y="3104625"/>
            <a:ext cx="8006100" cy="138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Memory Limit is 1GB</a:t>
            </a:r>
            <a:endParaRPr b="0" i="0" sz="1800" u="none" cap="none" strike="noStrike">
              <a:solidFill>
                <a:srgbClr val="434343"/>
              </a:solidFill>
              <a:latin typeface="Arial"/>
              <a:ea typeface="Arial"/>
              <a:cs typeface="Arial"/>
              <a:sym typeface="Arial"/>
            </a:endParaRPr>
          </a:p>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You start to usage around 300MB because of JAVA_OPTS with -</a:t>
            </a:r>
            <a:r>
              <a:rPr b="0" i="1" lang="en-GB" sz="1800" u="none" cap="none" strike="noStrike">
                <a:solidFill>
                  <a:srgbClr val="434343"/>
                </a:solidFill>
                <a:latin typeface="Arial"/>
                <a:ea typeface="Arial"/>
                <a:cs typeface="Arial"/>
                <a:sym typeface="Arial"/>
              </a:rPr>
              <a:t>Xms312m</a:t>
            </a:r>
            <a:r>
              <a:rPr b="0" i="0" lang="en-GB" sz="1800" u="none" cap="none" strike="noStrike">
                <a:solidFill>
                  <a:srgbClr val="434343"/>
                </a:solidFill>
                <a:latin typeface="Arial"/>
                <a:ea typeface="Arial"/>
                <a:cs typeface="Arial"/>
                <a:sym typeface="Arial"/>
              </a:rPr>
              <a:t> </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4"/>
          <p:cNvPicPr preferRelativeResize="0"/>
          <p:nvPr/>
        </p:nvPicPr>
        <p:blipFill rotWithShape="1">
          <a:blip r:embed="rId3">
            <a:alphaModFix/>
          </a:blip>
          <a:srcRect b="0" l="0" r="10217" t="0"/>
          <a:stretch/>
        </p:blipFill>
        <p:spPr>
          <a:xfrm>
            <a:off x="572199" y="76400"/>
            <a:ext cx="7999599" cy="499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05" name="Google Shape;205;p3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memory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CPU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File Descriptors and Sockets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Number of containers  x Threads (workers) inside application</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Specific configurations for your Server/JVM</a:t>
            </a:r>
            <a:endParaRPr b="1" i="0" sz="18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server.undertow.io-threads </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1600"/>
              </a:spcBef>
              <a:spcAft>
                <a:spcPts val="160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KestrelServerOptions.ThreadCount</a:t>
            </a:r>
            <a:endParaRPr b="0" i="0" sz="1400" u="none" cap="none" strike="noStrike">
              <a:solidFill>
                <a:schemeClr val="dk2"/>
              </a:solidFill>
              <a:latin typeface="Arial"/>
              <a:ea typeface="Arial"/>
              <a:cs typeface="Arial"/>
              <a:sym typeface="Arial"/>
            </a:endParaRPr>
          </a:p>
        </p:txBody>
      </p:sp>
      <p:pic>
        <p:nvPicPr>
          <p:cNvPr id="206" name="Google Shape;206;p35"/>
          <p:cNvPicPr preferRelativeResize="0"/>
          <p:nvPr/>
        </p:nvPicPr>
        <p:blipFill>
          <a:blip r:embed="rId3">
            <a:alphaModFix/>
          </a:blip>
          <a:stretch>
            <a:fillRect/>
          </a:stretch>
        </p:blipFill>
        <p:spPr>
          <a:xfrm>
            <a:off x="6088574" y="566825"/>
            <a:ext cx="2659100" cy="233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12" name="Google Shape;212;p36"/>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IO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Network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Related dependencies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APIs</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Database</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File System</a:t>
            </a:r>
            <a:endParaRPr b="1" i="0" sz="14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Any doubts?</a:t>
            </a:r>
            <a:endParaRPr b="0" i="0" sz="2800" u="none" cap="none" strike="noStrike">
              <a:solidFill>
                <a:srgbClr val="134F5C"/>
              </a:solidFill>
              <a:latin typeface="Arial"/>
              <a:ea typeface="Arial"/>
              <a:cs typeface="Arial"/>
              <a:sym typeface="Arial"/>
            </a:endParaRPr>
          </a:p>
        </p:txBody>
      </p:sp>
      <p:sp>
        <p:nvSpPr>
          <p:cNvPr id="218" name="Google Shape;218;p37"/>
          <p:cNvSpPr txBox="1"/>
          <p:nvPr>
            <p:ph idx="1" type="body"/>
          </p:nvPr>
        </p:nvSpPr>
        <p:spPr>
          <a:xfrm>
            <a:off x="311700" y="2816325"/>
            <a:ext cx="8520600" cy="175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Source:</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sng" cap="none" strike="noStrike">
                <a:solidFill>
                  <a:schemeClr val="hlink"/>
                </a:solidFill>
                <a:latin typeface="Arial"/>
                <a:ea typeface="Arial"/>
                <a:cs typeface="Arial"/>
                <a:sym typeface="Arial"/>
                <a:hlinkClick r:id="rId3"/>
              </a:rPr>
              <a:t>https://github.com/felipelino/container-optimizer-demo</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Contacts:</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none" cap="none" strike="noStrike">
                <a:solidFill>
                  <a:schemeClr val="dk2"/>
                </a:solidFill>
                <a:latin typeface="Arial"/>
                <a:ea typeface="Arial"/>
                <a:cs typeface="Arial"/>
                <a:sym typeface="Arial"/>
              </a:rPr>
              <a:t>Felipe Lino (felipelino44@gmail.com)</a:t>
            </a:r>
            <a:endParaRPr b="0" i="0" sz="1800" u="none" cap="none" strike="noStrike">
              <a:solidFill>
                <a:schemeClr val="dk2"/>
              </a:solidFill>
              <a:latin typeface="Arial"/>
              <a:ea typeface="Arial"/>
              <a:cs typeface="Arial"/>
              <a:sym typeface="Arial"/>
            </a:endParaRPr>
          </a:p>
        </p:txBody>
      </p:sp>
      <p:pic>
        <p:nvPicPr>
          <p:cNvPr id="219" name="Google Shape;219;p37"/>
          <p:cNvPicPr preferRelativeResize="0"/>
          <p:nvPr/>
        </p:nvPicPr>
        <p:blipFill rotWithShape="1">
          <a:blip r:embed="rId4">
            <a:alphaModFix/>
          </a:blip>
          <a:srcRect b="0" l="0" r="0" t="0"/>
          <a:stretch/>
        </p:blipFill>
        <p:spPr>
          <a:xfrm>
            <a:off x="3267075" y="1063725"/>
            <a:ext cx="2609850" cy="17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Isolated</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One container application doesn’t affect other</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don’t need to worry about where your container will run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can reproduce the same behavior locally </a:t>
            </a:r>
            <a:endParaRPr b="0" i="0" sz="1800" u="none" cap="none" strike="noStrike">
              <a:solidFill>
                <a:schemeClr val="dk2"/>
              </a:solidFill>
              <a:latin typeface="Arial"/>
              <a:ea typeface="Arial"/>
              <a:cs typeface="Arial"/>
              <a:sym typeface="Arial"/>
            </a:endParaRPr>
          </a:p>
        </p:txBody>
      </p:sp>
      <p:pic>
        <p:nvPicPr>
          <p:cNvPr id="71" name="Google Shape;71;p15"/>
          <p:cNvPicPr preferRelativeResize="0"/>
          <p:nvPr/>
        </p:nvPicPr>
        <p:blipFill>
          <a:blip r:embed="rId3">
            <a:alphaModFix/>
          </a:blip>
          <a:stretch>
            <a:fillRect/>
          </a:stretch>
        </p:blipFill>
        <p:spPr>
          <a:xfrm>
            <a:off x="6185925" y="2785500"/>
            <a:ext cx="2286000" cy="20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7" name="Google Shape;7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share resources with other containers?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Pros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Better use of your physical resources (CPU, Memory, etc)</a:t>
            </a:r>
            <a:endParaRPr b="0" i="0" sz="1400" u="none" cap="none" strike="noStrike">
              <a:solidFill>
                <a:schemeClr val="dk2"/>
              </a:solidFill>
              <a:latin typeface="Arial"/>
              <a:ea typeface="Arial"/>
              <a:cs typeface="Arial"/>
              <a:sym typeface="Arial"/>
            </a:endParaRPr>
          </a:p>
          <a:p>
            <a:pPr indent="-317500" lvl="3" marL="18288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Your application it is not using CPU ALL the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Make sense have more than one container in the same host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Save money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Cons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physical resources available changes over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Application impacts each other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Spent more money</a:t>
            </a:r>
            <a:endParaRPr b="0" i="0" sz="1400" u="none" cap="none" strike="noStrike">
              <a:solidFill>
                <a:schemeClr val="dk2"/>
              </a:solidFill>
              <a:latin typeface="Arial"/>
              <a:ea typeface="Arial"/>
              <a:cs typeface="Arial"/>
              <a:sym typeface="Arial"/>
            </a:endParaRPr>
          </a:p>
        </p:txBody>
      </p:sp>
      <p:pic>
        <p:nvPicPr>
          <p:cNvPr id="78" name="Google Shape;78;p16"/>
          <p:cNvPicPr preferRelativeResize="0"/>
          <p:nvPr/>
        </p:nvPicPr>
        <p:blipFill>
          <a:blip r:embed="rId3">
            <a:alphaModFix/>
          </a:blip>
          <a:stretch>
            <a:fillRect/>
          </a:stretch>
        </p:blipFill>
        <p:spPr>
          <a:xfrm>
            <a:off x="7194925" y="1890750"/>
            <a:ext cx="1122725" cy="1059550"/>
          </a:xfrm>
          <a:prstGeom prst="rect">
            <a:avLst/>
          </a:prstGeom>
          <a:noFill/>
          <a:ln>
            <a:noFill/>
          </a:ln>
        </p:spPr>
      </p:pic>
      <p:pic>
        <p:nvPicPr>
          <p:cNvPr id="79" name="Google Shape;79;p16"/>
          <p:cNvPicPr preferRelativeResize="0"/>
          <p:nvPr/>
        </p:nvPicPr>
        <p:blipFill>
          <a:blip r:embed="rId4">
            <a:alphaModFix/>
          </a:blip>
          <a:stretch>
            <a:fillRect/>
          </a:stretch>
        </p:blipFill>
        <p:spPr>
          <a:xfrm>
            <a:off x="7194925" y="3078330"/>
            <a:ext cx="1122725" cy="158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85" name="Google Shape;8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All containers in the same host are yours?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yes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team responsible by the applications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needs to know about infrastructure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could tune the applications and hardware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Could have waste of resources (Ex: batch operations)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not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infrastructure team</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has fewer options to tune application</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Possible no waste of resources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1" name="Google Shape;9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host will share containers with other applications?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Data base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Infrastructure resources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Load Balancers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HAProxy</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Nginx / Apache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Cache Layer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Logger App (ex: FluentD)</a:t>
            </a:r>
            <a:endParaRPr b="0" i="0" sz="1400" u="none" cap="none" strike="noStrike">
              <a:solidFill>
                <a:schemeClr val="dk2"/>
              </a:solidFill>
              <a:latin typeface="Arial"/>
              <a:ea typeface="Arial"/>
              <a:cs typeface="Arial"/>
              <a:sym typeface="Arial"/>
            </a:endParaRPr>
          </a:p>
        </p:txBody>
      </p:sp>
      <p:pic>
        <p:nvPicPr>
          <p:cNvPr id="92" name="Google Shape;92;p18"/>
          <p:cNvPicPr preferRelativeResize="0"/>
          <p:nvPr/>
        </p:nvPicPr>
        <p:blipFill rotWithShape="1">
          <a:blip r:embed="rId3">
            <a:alphaModFix/>
          </a:blip>
          <a:srcRect b="8873" l="51723" r="3855" t="29592"/>
          <a:stretch/>
        </p:blipFill>
        <p:spPr>
          <a:xfrm>
            <a:off x="5143500" y="1958725"/>
            <a:ext cx="3478501" cy="281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8" name="Google Shape;9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environment will put some limits?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400" u="none" cap="none" strike="noStrike">
              <a:solidFill>
                <a:schemeClr val="dk2"/>
              </a:solidFill>
              <a:latin typeface="Arial"/>
              <a:ea typeface="Arial"/>
              <a:cs typeface="Arial"/>
              <a:sym typeface="Arial"/>
            </a:endParaRPr>
          </a:p>
        </p:txBody>
      </p:sp>
      <p:pic>
        <p:nvPicPr>
          <p:cNvPr id="99" name="Google Shape;99;p19"/>
          <p:cNvPicPr preferRelativeResize="0"/>
          <p:nvPr/>
        </p:nvPicPr>
        <p:blipFill>
          <a:blip r:embed="rId3">
            <a:alphaModFix/>
          </a:blip>
          <a:stretch>
            <a:fillRect/>
          </a:stretch>
        </p:blipFill>
        <p:spPr>
          <a:xfrm>
            <a:off x="5664700" y="1193800"/>
            <a:ext cx="2114550" cy="33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Application - Concerns</a:t>
            </a:r>
            <a:endParaRPr b="0" i="0" sz="2800" u="none" cap="none" strike="noStrike">
              <a:solidFill>
                <a:srgbClr val="134F5C"/>
              </a:solidFill>
              <a:latin typeface="Arial"/>
              <a:ea typeface="Arial"/>
              <a:cs typeface="Arial"/>
              <a:sym typeface="Arial"/>
            </a:endParaRPr>
          </a:p>
        </p:txBody>
      </p:sp>
      <p:sp>
        <p:nvSpPr>
          <p:cNvPr id="105" name="Google Shape;105;p20"/>
          <p:cNvSpPr txBox="1"/>
          <p:nvPr>
            <p:ph idx="1" type="body"/>
          </p:nvPr>
        </p:nvSpPr>
        <p:spPr>
          <a:xfrm>
            <a:off x="311700" y="1152475"/>
            <a:ext cx="6920100" cy="155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run inside a Virtual Machine / Server ?</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Java with JVM (Application Server: Tomcat, Jetty, etc)</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 Kestrel Web Server </a:t>
            </a:r>
            <a:endParaRPr b="0" i="0" sz="14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container runs more than one application?</a:t>
            </a:r>
            <a:endParaRPr b="0" i="0" sz="1800" u="none" cap="none" strike="noStrike">
              <a:solidFill>
                <a:schemeClr val="dk2"/>
              </a:solidFill>
              <a:latin typeface="Arial"/>
              <a:ea typeface="Arial"/>
              <a:cs typeface="Arial"/>
              <a:sym typeface="Arial"/>
            </a:endParaRPr>
          </a:p>
        </p:txBody>
      </p:sp>
      <p:pic>
        <p:nvPicPr>
          <p:cNvPr id="106" name="Google Shape;106;p20"/>
          <p:cNvPicPr preferRelativeResize="0"/>
          <p:nvPr/>
        </p:nvPicPr>
        <p:blipFill>
          <a:blip r:embed="rId3">
            <a:alphaModFix/>
          </a:blip>
          <a:stretch>
            <a:fillRect/>
          </a:stretch>
        </p:blipFill>
        <p:spPr>
          <a:xfrm>
            <a:off x="5832549" y="2011600"/>
            <a:ext cx="2869074" cy="30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What look?</a:t>
            </a:r>
            <a:endParaRPr b="0" i="0" sz="2800" u="none" cap="none" strike="noStrike">
              <a:solidFill>
                <a:srgbClr val="134F5C"/>
              </a:solidFill>
              <a:latin typeface="Arial"/>
              <a:ea typeface="Arial"/>
              <a:cs typeface="Arial"/>
              <a:sym typeface="Arial"/>
            </a:endParaRPr>
          </a:p>
        </p:txBody>
      </p:sp>
      <p:sp>
        <p:nvSpPr>
          <p:cNvPr id="112" name="Google Shape;11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Sockets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Files</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800" u="none" cap="none" strike="noStrike">
              <a:solidFill>
                <a:schemeClr val="dk2"/>
              </a:solidFill>
              <a:latin typeface="Arial"/>
              <a:ea typeface="Arial"/>
              <a:cs typeface="Arial"/>
              <a:sym typeface="Arial"/>
            </a:endParaRPr>
          </a:p>
        </p:txBody>
      </p:sp>
      <p:pic>
        <p:nvPicPr>
          <p:cNvPr id="113" name="Google Shape;113;p21"/>
          <p:cNvPicPr preferRelativeResize="0"/>
          <p:nvPr/>
        </p:nvPicPr>
        <p:blipFill>
          <a:blip r:embed="rId3">
            <a:alphaModFix/>
          </a:blip>
          <a:stretch>
            <a:fillRect/>
          </a:stretch>
        </p:blipFill>
        <p:spPr>
          <a:xfrm>
            <a:off x="3505575" y="773238"/>
            <a:ext cx="4796025" cy="359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